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5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5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5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5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5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960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F14124">
                    <a:lumMod val="60000"/>
                    <a:lumOff val="40000"/>
                  </a:srgbClr>
                </a:solidFill>
              </a:rPr>
              <a:t>05.02.2024</a:t>
            </a:fld>
            <a:endParaRPr lang="ru-RU">
              <a:solidFill>
                <a:srgbClr val="F1412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48577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>
              <a:solidFill>
                <a:srgbClr val="F1412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4857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F14124">
                    <a:lumMod val="60000"/>
                    <a:lumOff val="40000"/>
                  </a:srgbClr>
                </a:solidFill>
              </a:rPr>
              <a:t>‹#›</a:t>
            </a:fld>
            <a:endParaRPr lang="ru-RU">
              <a:solidFill>
                <a:srgbClr val="F14124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>
        <a:defRPr sz="4400" kern="1200">
          <a:solidFill>
            <a:schemeClr val="lt1"/>
          </a:solidFill>
        </a:defRPr>
      </a:lvl1pPr>
    </p:titleStyle>
    <p:bodyStyle>
      <a:lvl1pPr indent="-324900" algn="ctr">
        <a:defRPr sz="3200" kern="1200">
          <a:solidFill>
            <a:schemeClr val="tx1"/>
          </a:solidFill>
        </a:defRPr>
      </a:lvl1pPr>
    </p:bodyStyle>
    <p:otherStyle>
      <a:defPPr algn="ctr">
        <a:defRPr kern="1200">
          <a:solidFill>
            <a:schemeClr val="tx1"/>
          </a:solidFill>
        </a:defRPr>
      </a:def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097168" name="Рисунок 209716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33"/>
            <a:ext cx="9144000" cy="677333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097164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097165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097166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097167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097153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097154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9" name="Скругленный прямоугольник 1"/>
          <p:cNvSpPr/>
          <p:nvPr/>
        </p:nvSpPr>
        <p:spPr>
          <a:xfrm>
            <a:off x="248180" y="731403"/>
            <a:ext cx="2235588" cy="14329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Капитальный ремонт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и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модернизация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пищеблоков</a:t>
            </a:r>
          </a:p>
          <a:p>
            <a:pPr lvl="0"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ОУ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580" name="TextBox 4"/>
          <p:cNvSpPr txBox="1"/>
          <p:nvPr/>
        </p:nvSpPr>
        <p:spPr>
          <a:xfrm>
            <a:off x="248181" y="112131"/>
            <a:ext cx="8895820" cy="601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600" b="1" dirty="0">
                <a:solidFill>
                  <a:srgbClr val="C00000"/>
                </a:solidFill>
                <a:latin typeface="Times New Roman"/>
                <a:ea typeface="Times New Roman"/>
                <a:cs typeface="+mj-cs"/>
              </a:rPr>
              <a:t>Ремонтные работы в рамках соглашений с </a:t>
            </a:r>
            <a:endParaRPr lang="ru-RU" sz="1600" b="1" dirty="0" smtClean="0">
              <a:solidFill>
                <a:srgbClr val="C00000"/>
              </a:solidFill>
              <a:latin typeface="Times New Roman"/>
              <a:ea typeface="Times New Roman"/>
              <a:cs typeface="+mj-cs"/>
            </a:endParaRPr>
          </a:p>
          <a:p>
            <a:pPr algn="ctr">
              <a:lnSpc>
                <a:spcPct val="107000"/>
              </a:lnSpc>
            </a:pPr>
            <a:r>
              <a:rPr lang="ru-RU" sz="1600" b="1" dirty="0" smtClean="0">
                <a:solidFill>
                  <a:srgbClr val="C00000"/>
                </a:solidFill>
                <a:latin typeface="Times New Roman"/>
                <a:ea typeface="Times New Roman"/>
                <a:cs typeface="+mj-cs"/>
              </a:rPr>
              <a:t>министерством </a:t>
            </a:r>
            <a:r>
              <a:rPr lang="ru-RU" sz="1600" b="1" dirty="0">
                <a:solidFill>
                  <a:srgbClr val="C00000"/>
                </a:solidFill>
                <a:latin typeface="Times New Roman"/>
                <a:ea typeface="Times New Roman"/>
                <a:cs typeface="+mj-cs"/>
              </a:rPr>
              <a:t>образования и науки Самарской области в 2023 году</a:t>
            </a:r>
          </a:p>
        </p:txBody>
      </p:sp>
      <p:pic>
        <p:nvPicPr>
          <p:cNvPr id="20971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140967"/>
            <a:ext cx="2043715" cy="192292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1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5060877"/>
            <a:ext cx="1807897" cy="175249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157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189529"/>
            <a:ext cx="1864208" cy="1979665"/>
          </a:xfrm>
          <a:prstGeom prst="rect">
            <a:avLst/>
          </a:prstGeom>
        </p:spPr>
      </p:pic>
      <p:pic>
        <p:nvPicPr>
          <p:cNvPr id="2097158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437112"/>
            <a:ext cx="1864208" cy="1922928"/>
          </a:xfrm>
          <a:prstGeom prst="rect">
            <a:avLst/>
          </a:prstGeom>
        </p:spPr>
      </p:pic>
      <p:graphicFrame>
        <p:nvGraphicFramePr>
          <p:cNvPr id="4194304" name="Таблица 13"/>
          <p:cNvGraphicFramePr>
            <a:graphicFrameLocks noGrp="1"/>
          </p:cNvGraphicFramePr>
          <p:nvPr/>
        </p:nvGraphicFramePr>
        <p:xfrm>
          <a:off x="2483768" y="734103"/>
          <a:ext cx="6552729" cy="2101320"/>
        </p:xfrm>
        <a:graphic>
          <a:graphicData uri="http://schemas.openxmlformats.org/drawingml/2006/table">
            <a:tbl>
              <a:tblPr firstRow="1" firstCol="1" bandRow="1"/>
              <a:tblGrid>
                <a:gridCol w="5063471"/>
                <a:gridCol w="1489258"/>
              </a:tblGrid>
              <a:tr h="4026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368" marR="32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Количество учреждений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368" marR="32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1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Капитальный ремонт здания</a:t>
                      </a:r>
                    </a:p>
                  </a:txBody>
                  <a:tcPr marL="32368" marR="32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2368" marR="32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2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Капитальный ремонт ограждения</a:t>
                      </a:r>
                    </a:p>
                  </a:txBody>
                  <a:tcPr marL="32368" marR="32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2368" marR="32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33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Капитальный ремонт спортивного зала, школьного музея и учебных мастерских</a:t>
                      </a:r>
                    </a:p>
                  </a:txBody>
                  <a:tcPr marL="32368" marR="32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2368" marR="32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43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Капитальный ремонт крыльца с устройством пандуса объектов дошкольного образования, дополнительного образования детей</a:t>
                      </a:r>
                    </a:p>
                  </a:txBody>
                  <a:tcPr marL="32368" marR="32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2368" marR="32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2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Устройство пандуса</a:t>
                      </a:r>
                    </a:p>
                  </a:txBody>
                  <a:tcPr marL="32368" marR="32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2368" marR="32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48581" name="Прямоугольник 11"/>
          <p:cNvSpPr/>
          <p:nvPr/>
        </p:nvSpPr>
        <p:spPr>
          <a:xfrm>
            <a:off x="2345351" y="2817802"/>
            <a:ext cx="71445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C00000"/>
                </a:solidFill>
                <a:latin typeface="Times New Roman"/>
                <a:ea typeface="Times New Roman"/>
                <a:cs typeface="+mj-cs"/>
              </a:rPr>
              <a:t>Капитальный 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/>
                <a:ea typeface="Times New Roman"/>
                <a:cs typeface="+mj-cs"/>
              </a:rPr>
              <a:t>ремонт общеобразовательных </a:t>
            </a:r>
            <a:endParaRPr lang="ru-RU" altLang="ru-RU" b="1" dirty="0">
              <a:solidFill>
                <a:srgbClr val="C00000"/>
              </a:solidFill>
              <a:latin typeface="Times New Roman"/>
              <a:ea typeface="Times New Roman"/>
              <a:cs typeface="+mj-cs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C00000"/>
                </a:solidFill>
                <a:latin typeface="Times New Roman"/>
                <a:ea typeface="Times New Roman"/>
                <a:cs typeface="+mj-cs"/>
              </a:rPr>
              <a:t>учреждений в 2023 году</a:t>
            </a:r>
          </a:p>
        </p:txBody>
      </p:sp>
      <p:graphicFrame>
        <p:nvGraphicFramePr>
          <p:cNvPr id="4194305" name="Таблица 12"/>
          <p:cNvGraphicFramePr>
            <a:graphicFrameLocks noGrp="1"/>
          </p:cNvGraphicFramePr>
          <p:nvPr/>
        </p:nvGraphicFramePr>
        <p:xfrm>
          <a:off x="3923928" y="3464133"/>
          <a:ext cx="5112568" cy="2432649"/>
        </p:xfrm>
        <a:graphic>
          <a:graphicData uri="http://schemas.openxmlformats.org/drawingml/2006/table">
            <a:tbl>
              <a:tblPr firstRow="1" firstCol="1" bandRow="1"/>
              <a:tblGrid>
                <a:gridCol w="3600400"/>
                <a:gridCol w="1512168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Наименование работ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249" marR="51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Количество учреждений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249" marR="51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Ремонт кабинетов Технологии</a:t>
                      </a:r>
                    </a:p>
                  </a:txBody>
                  <a:tcPr marL="51249" marR="51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249" marR="51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0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Капитальный ремонт кровли</a:t>
                      </a:r>
                    </a:p>
                  </a:txBody>
                  <a:tcPr marL="51249" marR="51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1249" marR="51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0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Капитальный ремонт спортивных залов</a:t>
                      </a:r>
                    </a:p>
                  </a:txBody>
                  <a:tcPr marL="51249" marR="51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1249" marR="51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3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Капитальный ремонт фасада и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отмостки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249" marR="51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249" marR="51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Капитальный ремонт спортивных площадок</a:t>
                      </a:r>
                    </a:p>
                  </a:txBody>
                  <a:tcPr marL="51249" marR="51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249" marR="51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0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Капитальный ремонт асфальтового покрытия</a:t>
                      </a:r>
                    </a:p>
                  </a:txBody>
                  <a:tcPr marL="51249" marR="51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249" marR="51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Капитальный ремонт ограждения</a:t>
                      </a:r>
                    </a:p>
                  </a:txBody>
                  <a:tcPr marL="51249" marR="51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1249" marR="51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9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Иные виды работ</a:t>
                      </a:r>
                    </a:p>
                  </a:txBody>
                  <a:tcPr marL="51249" marR="51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1249" marR="51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097159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097160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097161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09716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097163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40">
  <a:themeElements>
    <a:clrScheme name="Theme4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110</Words>
  <Application>Microsoft Office PowerPoint</Application>
  <PresentationFormat>Экран (4:3)</PresentationFormat>
  <Paragraphs>36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Theme40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Крайнова</cp:lastModifiedBy>
  <cp:revision>12</cp:revision>
  <dcterms:created xsi:type="dcterms:W3CDTF">2024-01-10T05:37:02Z</dcterms:created>
  <dcterms:modified xsi:type="dcterms:W3CDTF">2024-02-05T12:25:12Z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e9a5620c4f76497aaee2631d4c77ee32</vt:lpwstr>
  </property>
</Properties>
</file>