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74" r:id="rId16"/>
    <p:sldId id="269" r:id="rId17"/>
    <p:sldId id="270" r:id="rId18"/>
    <p:sldId id="283" r:id="rId19"/>
    <p:sldId id="284" r:id="rId20"/>
    <p:sldId id="271" r:id="rId21"/>
    <p:sldId id="272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Официальный сайт школы № 138 г.о. Самара - Главн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Официальный сайт школы № 138 г.о. Самара - Глав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" y="880235"/>
            <a:ext cx="9144000" cy="4056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Командовал парадом 7 ноября 1941 года генерал-лейтенант, командующий 60-й резервной армией М.А. </a:t>
            </a:r>
            <a:r>
              <a:rPr kumimoji="0" lang="ru-RU" altLang="ru-RU" sz="1600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Пуркаев</a:t>
            </a:r>
            <a:r>
              <a:rPr kumimoji="0" lang="ru-RU" altLang="ru-RU" sz="16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а принимал  маршал Советского Союза К.Е. Ворошилов.</a:t>
            </a:r>
            <a:endParaRPr kumimoji="0" lang="ru-RU" altLang="ru-RU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481"/>
            <a:ext cx="4286247" cy="311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500174"/>
            <a:ext cx="522114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833876"/>
            <a:ext cx="4214842" cy="280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1285860"/>
            <a:ext cx="3282313" cy="208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908" y="140847"/>
            <a:ext cx="9144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Эвакуация </a:t>
            </a:r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предприятий.</a:t>
            </a:r>
            <a:r>
              <a:rPr lang="ru-RU" sz="2400" b="1" dirty="0" smtClean="0">
                <a:latin typeface="+mn-lt"/>
              </a:rPr>
              <a:t> Штурмовики Ил-2</a:t>
            </a:r>
            <a:endParaRPr lang="ru-RU" sz="2400" dirty="0" smtClean="0">
              <a:latin typeface="+mn-lt"/>
            </a:endParaRPr>
          </a:p>
          <a:p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 </a:t>
            </a:r>
            <a:endParaRPr lang="ru-RU" altLang="ru-RU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428604"/>
            <a:ext cx="9144000" cy="1621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ru-RU" altLang="ru-RU" sz="18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38676"/>
            <a:ext cx="3786214" cy="247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059873"/>
            <a:ext cx="3786214" cy="258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428736"/>
            <a:ext cx="3571900" cy="238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000504"/>
            <a:ext cx="3857620" cy="25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0004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Куйбышев из Украины, Белоруссии, из Москвы, Ленинграда, Воронежа и других городов было эвакуировано 123 предприятия, из них 80 крупных заводов и фабрик. </a:t>
            </a:r>
            <a:endParaRPr lang="ru-RU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214283" y="571480"/>
            <a:ext cx="4286280" cy="520126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Осенью  1941  года  в  Куйбышев  вместе  с  другими  промышленными предприятиями  были  в  срочном порядке  эвакуированы  из  Москвы  Государственный  авиационный завод  № 1  имени  И.В. Сталина  и  моторный  завод  № 24  имени  М.В. Фрунзе, а  из  Воронежа – авиационный  завод  № 18 имени  К.Е.  Ворошилова.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Десятки  эшелонов  перевозили  в  областной центр  тонны  оборудования,  которое  будет установлено  прямо  в  полях – корпуса достраивались  потом,  уже  вокруг работающих  станков.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Историческая  сводка  сообщает,  что  уже через  две  недели  после  прибытия  первого эшелона  в  город  самолеты  Ил-2  снова пошли  на  фронт.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https://sama-samara.ru/wp-content/uploads/2015/04/111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4250561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Desktop\Новая папка\памятник самолёту\17416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86124"/>
            <a:ext cx="4214842" cy="278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210194"/>
            <a:ext cx="12192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714355"/>
            <a:ext cx="5286412" cy="406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214422"/>
            <a:ext cx="3026250" cy="205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929066"/>
            <a:ext cx="3929090" cy="254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85984" y="214290"/>
            <a:ext cx="3917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Сборка самолетов в Куйбышеве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85728"/>
            <a:ext cx="2910987" cy="26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" name="Picture 1" descr="C:\Users\Администратор\Desktop\мехзавод-цех4-сборка кабин ИЛ-2-1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85728"/>
            <a:ext cx="5410195" cy="3381372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Сборка крыла смолё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43248"/>
            <a:ext cx="4654098" cy="3067050"/>
          </a:xfrm>
          <a:prstGeom prst="rect">
            <a:avLst/>
          </a:prstGeom>
          <a:noFill/>
        </p:spPr>
      </p:pic>
      <p:pic>
        <p:nvPicPr>
          <p:cNvPr id="6" name="Рисунок 5" descr="http://thelib.ru/books/00/12/30/00123018/i_0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929066"/>
            <a:ext cx="3779257" cy="26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Объект 4" descr="Та самая телеграмма Сталина. Музейные архивы 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589" y="214314"/>
            <a:ext cx="4871253" cy="63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785794"/>
            <a:ext cx="3643338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Задание  правительства, которое  получили  директоры военных  предприятий,  казалось невыполнимым: не  менее  чем через  два  месяца  после переезда  с  заводов  требуется полноценное  серийное производство  штурмовика  Ил - 2. </a:t>
            </a:r>
          </a:p>
          <a:p>
            <a:pPr lvl="0">
              <a:spcBef>
                <a:spcPct val="20000"/>
              </a:spcBef>
              <a:defRPr/>
            </a:pPr>
            <a:endParaRPr lang="ru-RU" b="1" dirty="0" smtClean="0"/>
          </a:p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23  декабря  1941  года  в Куйбышев  пришла предостерегающая правительственная  телеграмма, подписанная  Сталиным  и адресованная  директору  завода имени  Фрунзе  Матвею   </a:t>
            </a:r>
            <a:r>
              <a:rPr lang="ru-RU" b="1" dirty="0" err="1" smtClean="0"/>
              <a:t>Шенкману</a:t>
            </a:r>
            <a:endParaRPr lang="ru-RU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Сборка самолетов в Куйбышеве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4282" y="642918"/>
            <a:ext cx="8215370" cy="1621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Всего за годы войны 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Куйбышеве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было изготовлено </a:t>
            </a: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- 32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тысячи боевых самолетов Ил-2 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из 38 тысяч построенных в целом 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заводах всей страны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l">
              <a:lnSpc>
                <a:spcPct val="100000"/>
              </a:lnSpc>
            </a:pP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тысяч более мощных штурмовиков 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Ил-10</a:t>
            </a:r>
          </a:p>
          <a:p>
            <a:pPr>
              <a:lnSpc>
                <a:spcPct val="100000"/>
              </a:lnSpc>
            </a:pP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1500174"/>
            <a:ext cx="3339707" cy="247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72264" y="4143380"/>
            <a:ext cx="257173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Куйбышев, завод № 18. Комсомольско-молодежная бригада, собравшая штурмовик Ил-2 </a:t>
            </a:r>
            <a:endParaRPr lang="ru-RU" sz="1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капитана </a:t>
            </a:r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Гастелло»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год.</a:t>
            </a:r>
            <a:endParaRPr lang="ru-RU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071678"/>
            <a:ext cx="3500462" cy="247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4143380"/>
            <a:ext cx="3868831" cy="221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648456" y="452718"/>
            <a:ext cx="6402378" cy="14005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714356"/>
            <a:ext cx="3929058" cy="482612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 descr="http://xn----7sbbaazuatxpyidedi7gqh.xn--p1ai/i/gorod_naselenie/pohvistnevo/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411" y="3929066"/>
            <a:ext cx="3855589" cy="26025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amsud.ru/samara1941/netcat_files/6/1/bt_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3857628"/>
            <a:ext cx="3641617" cy="26811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xn----7sbbaazuatxpyidedi7gqh.xn--p1ai/i/samarskaya_isoriya/velikaya_otech_voina/kbsh_zastroi/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714356"/>
            <a:ext cx="571500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786182" y="142852"/>
            <a:ext cx="3149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«Второй Баку»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-24"/>
            <a:ext cx="3286116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Осенью 1942  года  в  связи  с усилением  группировки  немецких войск  на  Кавказе  усилилась  роль восточных  регионов  в  добыче нефти.</a:t>
            </a:r>
          </a:p>
          <a:p>
            <a:pPr lvl="0">
              <a:spcBef>
                <a:spcPct val="20000"/>
              </a:spcBef>
              <a:defRPr/>
            </a:pPr>
            <a:endParaRPr lang="ru-RU" b="1" dirty="0" smtClean="0"/>
          </a:p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22   сентября   1942   года Государственный   Комитет Обороны  принял   постановление о   создании  нефтедобывающего и   нефтеперерабатывающего региона  в   Волго-Уральском регионе.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57818" y="714356"/>
            <a:ext cx="35004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тому времени Куйбышевская область являлась ведущим перспективным районом и даже называлась «Вторым Баку». Именно сюда были направлены более 5 тысяч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бакинских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геологов, буровиков и нефтяников.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Уже в 1943 году благодаря куйбышевским нефтяникам добыча нефти выросла на 42 %.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28604"/>
            <a:ext cx="4714908" cy="61883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рекордно короткий срок построили Сызранский нефтеперерабатывающий завод, откуда первым же эшелоном в Сталинград отправили топливо. Более тысячи советских танков ежедневно заправлялись куйбышевским бензином.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5572140"/>
            <a:ext cx="49292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оборудования на Сызранском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нефтеперерабатывающем заводе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500174"/>
            <a:ext cx="7358114" cy="38556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357686" y="428604"/>
            <a:ext cx="450059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***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Куйбышев – наша столица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В войну запасная была!..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Сейчас это как небылица,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Когда та эпоха прошла.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амять лишь нас возвращает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В те годы советской страны…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И разум подчас не вмещает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Весь ужас той страшной войны.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984" y="4500570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Виталий Ревякин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42852"/>
            <a:ext cx="1836977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928670"/>
            <a:ext cx="2248250" cy="168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071678"/>
            <a:ext cx="2383555" cy="158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3643314"/>
            <a:ext cx="3373461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s://im0-tub-ru.yandex.net/i?id=345f2a2e1729f152a6260b5af3be6a28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96" y="71414"/>
            <a:ext cx="3614490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bug-oil.narod.ru/images/img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928934"/>
            <a:ext cx="5500726" cy="36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ermoil-museum.ru/files/images/historie/40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500" y="71414"/>
            <a:ext cx="3887466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4005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Юрий Левитан и Советское информбюро в Куйбышеве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1428736"/>
            <a:ext cx="5521568" cy="47974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User\Desktop\Юрий Левитан\12.jpg"/>
          <p:cNvPicPr/>
          <p:nvPr/>
        </p:nvPicPr>
        <p:blipFill>
          <a:blip r:embed="rId3" cstate="print"/>
          <a:srcRect t="4854" b="8252"/>
          <a:stretch>
            <a:fillRect/>
          </a:stretch>
        </p:blipFill>
        <p:spPr bwMode="auto">
          <a:xfrm>
            <a:off x="4572000" y="4143380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Юрий Левитан\73a3df5005ae83011b25dcae023989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3643338" cy="25052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929322" y="6357958"/>
            <a:ext cx="29073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Радиоцентр в Куйбышеве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357298"/>
            <a:ext cx="428628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В  марте 1943  года  в  Куйбышев из  Свердловска  был  переведен главный  голос  Советского  Союза Юрий  Левитан.  Диктор  по-прежнему  вещал  на  всю  страну знаменитое  «Говорит  Москва»  и читал  сводки  </a:t>
            </a:r>
            <a:r>
              <a:rPr lang="ru-RU" b="1" dirty="0" err="1" smtClean="0"/>
              <a:t>Совинформбюро</a:t>
            </a:r>
            <a:r>
              <a:rPr lang="ru-RU" b="1" dirty="0" smtClean="0"/>
              <a:t>  и приказы  Верховного главнокомандующего, однако  сам находился  на  верхнем   этаже Куйбышевского  </a:t>
            </a:r>
            <a:r>
              <a:rPr lang="ru-RU" b="1" dirty="0" err="1" smtClean="0"/>
              <a:t>радиодома</a:t>
            </a:r>
            <a:r>
              <a:rPr lang="ru-RU" b="1" dirty="0" smtClean="0"/>
              <a:t>.  Тогда он  располагался  на  улице Красноармейская, 17.</a:t>
            </a:r>
          </a:p>
          <a:p>
            <a:pPr lvl="0">
              <a:spcBef>
                <a:spcPct val="20000"/>
              </a:spcBef>
              <a:defRPr/>
            </a:pPr>
            <a:r>
              <a:rPr lang="ru-RU" b="1" dirty="0" smtClean="0"/>
              <a:t>Из  этого  здания  сигнал передавался  по  специально проложенному  подземному кабелю,  протяженностью  более  30 километров.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67353" y="452718"/>
            <a:ext cx="8546123" cy="14005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93078" y="2060575"/>
            <a:ext cx="3938953" cy="4195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C:\Users\User\Desktop\Шостакович\67265541cd79d10f5bc834e13bd88e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381"/>
            <a:ext cx="4079629" cy="267482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2" descr="C:\Users\User\Desktop\Шостакович\2e26eb3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3857652" cy="299872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Рисунок 6" descr="C:\Users\User\Desktop\Шостакович\5159009.jpg"/>
          <p:cNvPicPr/>
          <p:nvPr/>
        </p:nvPicPr>
        <p:blipFill>
          <a:blip r:embed="rId5" cstate="print"/>
          <a:srcRect l="52432"/>
          <a:stretch>
            <a:fillRect/>
          </a:stretch>
        </p:blipFill>
        <p:spPr bwMode="auto">
          <a:xfrm>
            <a:off x="3714744" y="857232"/>
            <a:ext cx="3143240" cy="519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0626" y="5984259"/>
            <a:ext cx="415902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Ансамбль Большого театра исполняет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Лениградскую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симфонию» 5 марта 1942 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214290"/>
            <a:ext cx="5921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«Ленинградская симфония»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928670"/>
            <a:ext cx="3071802" cy="57985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b="1" dirty="0" smtClean="0"/>
              <a:t>Вместе  с  высшим  руководством  страны  и дипкорпусом  в  Куйбышев  были  эвакуированы многие   деятели культуры.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b="1" dirty="0" smtClean="0"/>
              <a:t>22  октября  1941 года со  вторым  эшелоном  Большого театра  в  город  приехал композитор Дмитрий  Шостакович 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b="1" dirty="0" smtClean="0"/>
              <a:t> вместе  с женой  и  двумя  детьми.  Эвакуированных  разместили  в здании  школы  №  81. Классы были  очищены  от  парт  и завешаны  простынями  –  в таких условиях  временно  жили писатели,  артисты  и  музыканты.</a:t>
            </a:r>
          </a:p>
          <a:p>
            <a:pPr lvl="0" algn="ctr">
              <a:spcBef>
                <a:spcPct val="20000"/>
              </a:spcBef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8926" y="428604"/>
            <a:ext cx="53578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Прошла война, прошла страда,</a:t>
            </a:r>
          </a:p>
          <a:p>
            <a:pPr algn="ctr"/>
            <a:r>
              <a:rPr lang="ru-RU" sz="2800" b="1" dirty="0" smtClean="0"/>
              <a:t>Но боль взывает к людям:</a:t>
            </a:r>
          </a:p>
          <a:p>
            <a:pPr algn="ctr"/>
            <a:r>
              <a:rPr lang="ru-RU" sz="2800" b="1" dirty="0" smtClean="0"/>
              <a:t>Давайте, люди, никогда</a:t>
            </a:r>
          </a:p>
          <a:p>
            <a:pPr algn="ctr"/>
            <a:r>
              <a:rPr lang="ru-RU" sz="2800" b="1" dirty="0" smtClean="0"/>
              <a:t>Об этом не забудем.</a:t>
            </a:r>
          </a:p>
          <a:p>
            <a:pPr algn="ctr"/>
            <a:r>
              <a:rPr lang="ru-RU" sz="2800" b="1" dirty="0" smtClean="0"/>
              <a:t>Пусть память верную о ней</a:t>
            </a:r>
          </a:p>
          <a:p>
            <a:pPr algn="ctr"/>
            <a:r>
              <a:rPr lang="ru-RU" sz="2800" b="1" dirty="0" smtClean="0"/>
              <a:t>Хранят, об этой муке,</a:t>
            </a:r>
          </a:p>
          <a:p>
            <a:pPr algn="ctr"/>
            <a:r>
              <a:rPr lang="ru-RU" sz="2800" b="1" dirty="0" smtClean="0"/>
              <a:t>И дети нынешних детей,</a:t>
            </a:r>
          </a:p>
          <a:p>
            <a:pPr algn="ctr"/>
            <a:r>
              <a:rPr lang="ru-RU" sz="2800" b="1" dirty="0" smtClean="0"/>
              <a:t>И наших внуков внуки.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                                   </a:t>
            </a:r>
          </a:p>
          <a:p>
            <a:pPr algn="ctr"/>
            <a:r>
              <a:rPr lang="ru-RU" sz="2800" b="1" dirty="0" smtClean="0"/>
              <a:t>(А. Твардовский)</a:t>
            </a:r>
            <a:endParaRPr lang="ru-RU" sz="2800" b="1" dirty="0"/>
          </a:p>
        </p:txBody>
      </p:sp>
      <p:pic>
        <p:nvPicPr>
          <p:cNvPr id="38917" name="Picture 5" descr="C:\Users\Администратор\Загрузки\png-clipart-pigeon-pigeon1.png"/>
          <p:cNvPicPr>
            <a:picLocks noChangeAspect="1" noChangeArrowheads="1"/>
          </p:cNvPicPr>
          <p:nvPr/>
        </p:nvPicPr>
        <p:blipFill>
          <a:blip r:embed="rId3" cstate="print"/>
          <a:srcRect l="25838" t="2000" r="24986"/>
          <a:stretch>
            <a:fillRect/>
          </a:stretch>
        </p:blipFill>
        <p:spPr bwMode="auto">
          <a:xfrm>
            <a:off x="285720" y="500042"/>
            <a:ext cx="2838577" cy="31432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37299" y="2060848"/>
            <a:ext cx="4692419" cy="331236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Самарская область </a:t>
            </a:r>
            <a:r>
              <a:rPr lang="ru-RU" sz="2000" b="1" dirty="0" smtClean="0"/>
              <a:t>–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endParaRPr lang="ru-RU" altLang="ru-RU" sz="2000" b="1" i="1" dirty="0" smtClean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неотъемлемая часть России, её уникальное историческое наследие является достоянием не только федерального, но и международного значения!</a:t>
            </a:r>
            <a:endParaRPr kumimoji="0" lang="ru-RU" altLang="ru-RU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619105"/>
            <a:ext cx="4572032" cy="60960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142852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2 июля 2020 года – Президент страны В.В. Путин провел заседание Российского оргкомитета «Победа», на котором было объявлено, что Самаре и ряду других городов присвоен статус </a:t>
            </a:r>
          </a:p>
          <a:p>
            <a:pPr algn="ctr"/>
            <a:r>
              <a:rPr lang="ru-RU" sz="2000" b="1" dirty="0" smtClean="0"/>
              <a:t>«Город трудовой доблести». </a:t>
            </a:r>
            <a:endParaRPr lang="ru-RU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42852"/>
            <a:ext cx="93135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15 октября 1941               2 июля 2020 года</a:t>
            </a:r>
            <a:endParaRPr lang="ru-RU" sz="40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857620" y="357166"/>
            <a:ext cx="1143008" cy="2857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85"/>
          <a:stretch/>
        </p:blipFill>
        <p:spPr>
          <a:xfrm>
            <a:off x="214282" y="1000108"/>
            <a:ext cx="4071966" cy="5509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00562" y="1268760"/>
            <a:ext cx="4643438" cy="4464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октября 1941 года по приказу ГКО</a:t>
            </a:r>
            <a:b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 был объявлен</a:t>
            </a:r>
            <a:b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«запасной столицей» СССР</a:t>
            </a:r>
          </a:p>
          <a:p>
            <a:pPr algn="l">
              <a:lnSpc>
                <a:spcPct val="100000"/>
              </a:lnSpc>
            </a:pP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город были эвакуированы промышленные и оборонные </a:t>
            </a:r>
            <a:r>
              <a:rPr lang="ru-RU" alt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предприятия</a:t>
            </a: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, советское правительство, дипломатические миссии и военные атташе, заслуженные деятели культуры и искусства, ведущие средства массовой информации СССР и иностранных держав, Государственный ордена Ленина академический Большой театр Союза ССР.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728" y="0"/>
            <a:ext cx="6526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Куйбышев –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«запасная 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столица» СССР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0" t="11665" r="7164" b="6608"/>
          <a:stretch/>
        </p:blipFill>
        <p:spPr>
          <a:xfrm>
            <a:off x="142843" y="500042"/>
            <a:ext cx="3824861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5780782"/>
            <a:ext cx="300039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Карта расположения иностранных посольств в Куйбышеве в 1941-1943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1" y="500042"/>
            <a:ext cx="4899257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4" y="3786190"/>
            <a:ext cx="471487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военной миссии Великобритании.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улица Куйбышева, 151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Наумова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5643578"/>
            <a:ext cx="307183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посольства Австралии.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улица Куйбышева, 110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3786190"/>
            <a:ext cx="457203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посольства Болгарии.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Куйбышев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Молодогвардейская, 126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3500462" cy="5232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357166"/>
            <a:ext cx="4929222" cy="3253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71604" y="0"/>
            <a:ext cx="5857916" cy="494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«Объекта №1»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500174"/>
            <a:ext cx="3214710" cy="493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2071678"/>
            <a:ext cx="2615194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64" y="2571744"/>
            <a:ext cx="223364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034" y="571480"/>
            <a:ext cx="8429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Приказ Наркома путей сообщения СССР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строительстве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Куйбышеве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бомбо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и газоубежища глубокого заложения,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именуемого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дальнейшем как «Строительство № 1» («бункер Сталина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»).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28596" y="857232"/>
            <a:ext cx="3215087" cy="2354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22 ноября 1941 года было принято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секретное постановление Государственного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комитета обороны начать работы по сооружению в Куйбышеве командного пункта для высшего руководства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страны. 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28"/>
            <a:ext cx="4279560" cy="632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1406" y="0"/>
            <a:ext cx="857256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«Объекта № 1»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71546"/>
            <a:ext cx="3239664" cy="480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602410"/>
            <a:ext cx="3929090" cy="270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490954"/>
            <a:ext cx="4185695" cy="288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1472" y="642918"/>
            <a:ext cx="8966587" cy="3200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8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4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Военный парад 7 ноября 1941 года в Куйбышеве.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042142"/>
            <a:ext cx="914400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 ноября 1941 года военные парады прошли  в трех городах: Москве, Куйбышеве и Воронеже. Парад в Запасной столице г. Куйбышеве стал самым масштабным и продолжительным по времени. Демонстрация военной мощи была самой многочисленной: 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25 тысяч бойцов, 178 тысяч жителей маршировали по площади Куйбышева, в параде была задействована самая современная военная техника. Проведен единственный за годы войны воздушный парад.</a:t>
            </a: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571480"/>
            <a:ext cx="5230190" cy="216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 descr="курсанты Куйбыше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857496"/>
            <a:ext cx="3108392" cy="202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857496"/>
            <a:ext cx="3054688" cy="203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83" y="3000372"/>
            <a:ext cx="2800217" cy="168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714356"/>
            <a:ext cx="3000397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662</Words>
  <Application>Microsoft Office PowerPoint</Application>
  <PresentationFormat>Экран (4:3)</PresentationFormat>
  <Paragraphs>84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Владелец</cp:lastModifiedBy>
  <cp:revision>19</cp:revision>
  <dcterms:created xsi:type="dcterms:W3CDTF">2020-08-11T14:22:17Z</dcterms:created>
  <dcterms:modified xsi:type="dcterms:W3CDTF">2020-08-13T15:14:42Z</dcterms:modified>
</cp:coreProperties>
</file>